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32404050" cy="43205400"/>
  <p:notesSz cx="6858000" cy="9144000"/>
  <p:embeddedFontLst>
    <p:embeddedFont>
      <p:font typeface="Garamond" pitchFamily="18" charset="0"/>
      <p:regular r:id="rId4"/>
      <p:bold r:id="rId5"/>
      <p:italic r:id="rId6"/>
    </p:embeddedFont>
    <p:embeddedFont>
      <p:font typeface="Verdana" pitchFamily="34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608">
          <p15:clr>
            <a:srgbClr val="000000"/>
          </p15:clr>
        </p15:guide>
        <p15:guide id="2" pos="10206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5" d="100"/>
          <a:sy n="25" d="100"/>
        </p:scale>
        <p:origin x="-948" y="3102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20831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userDrawn="1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240742" y="9601201"/>
            <a:ext cx="27013461" cy="1104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1750" tIns="210875" rIns="421750" bIns="210875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31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1620837" y="39335075"/>
            <a:ext cx="7559675" cy="28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1750" tIns="210875" rIns="421750" bIns="210875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11071225" y="39335075"/>
            <a:ext cx="10261600" cy="28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1750" tIns="210875" rIns="421750" bIns="210875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23223538" y="39335075"/>
            <a:ext cx="7559675" cy="28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1750" tIns="210875" rIns="421750" bIns="210875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2160587" y="7680325"/>
            <a:ext cx="28082874" cy="5761037"/>
          </a:xfrm>
          <a:custGeom>
            <a:avLst/>
            <a:gdLst/>
            <a:ahLst/>
            <a:cxnLst/>
            <a:rect l="l" t="t" r="r" b="b"/>
            <a:pathLst>
              <a:path w="1000" h="1000" extrusionOk="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524288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1620837" y="1751012"/>
            <a:ext cx="29162375" cy="718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1750" tIns="210875" rIns="421750" bIns="21087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400" b="0" i="0" u="none" strike="noStrike" cap="none">
                <a:solidFill>
                  <a:schemeClr val="dk2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dt" idx="10"/>
          </p:nvPr>
        </p:nvSpPr>
        <p:spPr>
          <a:xfrm>
            <a:off x="1620837" y="39335075"/>
            <a:ext cx="7559675" cy="28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1750" tIns="210875" rIns="421750" bIns="21087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11071225" y="39335075"/>
            <a:ext cx="10261600" cy="28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1750" tIns="210875" rIns="421750" bIns="21087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23223538" y="39335075"/>
            <a:ext cx="7559675" cy="28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1750" tIns="210875" rIns="421750" bIns="21087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500"/>
              <a:buFont typeface="Garamond"/>
              <a:buNone/>
              <a:defRPr sz="5500" b="0" i="0" u="none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/>
        </p:nvSpPr>
        <p:spPr>
          <a:xfrm>
            <a:off x="-60325" y="3097212"/>
            <a:ext cx="32404049" cy="287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1225" tIns="210600" rIns="421225" bIns="2106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4400"/>
              <a:buFont typeface="Arial"/>
              <a:buNone/>
            </a:pPr>
            <a:r>
              <a:rPr lang="en-US" sz="4400" b="1" i="0" u="none" dirty="0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ESTUDO DA ESTATÍSTICA DE ANÁLISE TEMPORAL COM INTELIGÊNCIA ARTIFICIAL PARA APLICAÇÃO EM ROBÔS DE INVESTIMENTO NO AUXÍLIO DOS INVESTIDORES PARA OTIMIZAÇÃO DE GANHOS NA BOLSA DE VALORES DE SÃO PAULO</a:t>
            </a:r>
            <a:endParaRPr dirty="0"/>
          </a:p>
        </p:txBody>
      </p:sp>
      <p:sp>
        <p:nvSpPr>
          <p:cNvPr id="95" name="Google Shape;95;p14"/>
          <p:cNvSpPr txBox="1"/>
          <p:nvPr/>
        </p:nvSpPr>
        <p:spPr>
          <a:xfrm>
            <a:off x="2049462" y="8243887"/>
            <a:ext cx="29889450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</a:pPr>
            <a:r>
              <a:rPr lang="en-US" sz="4400" b="1" i="0" u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Palavras-chave</a:t>
            </a:r>
            <a:r>
              <a:rPr lang="en-US" sz="4400" b="0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 Machine Learning, </a:t>
            </a:r>
            <a:r>
              <a:rPr lang="en-US" sz="4400" b="0" i="0" u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Inteligência</a:t>
            </a:r>
            <a:r>
              <a:rPr lang="en-US" sz="4400" b="0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Artificial, </a:t>
            </a:r>
            <a:r>
              <a:rPr lang="en-US" sz="4400" b="0" i="0" u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Bolsa</a:t>
            </a:r>
            <a:r>
              <a:rPr lang="en-US" sz="4400" b="0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de </a:t>
            </a:r>
            <a:r>
              <a:rPr lang="en-US" sz="4400" b="0" i="0" u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Valores</a:t>
            </a:r>
            <a:r>
              <a:rPr lang="en-US" sz="4400" b="0" i="0" u="none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n-US" sz="4400" b="0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Mercado </a:t>
            </a:r>
            <a:r>
              <a:rPr lang="en-US" sz="4400" b="0" i="0" u="none" dirty="0" err="1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Financeiro</a:t>
            </a:r>
            <a:endParaRPr dirty="0"/>
          </a:p>
        </p:txBody>
      </p:sp>
      <p:sp>
        <p:nvSpPr>
          <p:cNvPr id="96" name="Google Shape;96;p14"/>
          <p:cNvSpPr txBox="1"/>
          <p:nvPr/>
        </p:nvSpPr>
        <p:spPr>
          <a:xfrm>
            <a:off x="0" y="5473700"/>
            <a:ext cx="32404049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lvl="0" algn="ctr">
              <a:buClr>
                <a:schemeClr val="dk1"/>
              </a:buClr>
              <a:buSzPts val="3600"/>
            </a:pPr>
            <a:r>
              <a:rPr lang="pt-BR" sz="3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Marcos A. Ribeiro Duarte, </a:t>
            </a:r>
            <a:r>
              <a:rPr lang="pt-BR" sz="3600" b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Stephany</a:t>
            </a:r>
            <a:r>
              <a:rPr lang="pt-BR" sz="3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Santana Gomes, Vinicius Oliveira Lima, Vitor Santos Ferreto, Edgard Ambrósio Junior</a:t>
            </a:r>
          </a:p>
          <a:p>
            <a:pPr lvl="0" algn="ctr">
              <a:buClr>
                <a:schemeClr val="dk1"/>
              </a:buClr>
              <a:buSzPts val="3600"/>
            </a:pPr>
            <a:r>
              <a:rPr lang="pt-BR" sz="3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Graduação em Ciência da Computação</a:t>
            </a:r>
            <a:endParaRPr lang="pt-BR" sz="3600" dirty="0"/>
          </a:p>
          <a:p>
            <a:pPr lvl="0" algn="ctr">
              <a:buClr>
                <a:srgbClr val="FF0000"/>
              </a:buClr>
              <a:buSzPts val="3600"/>
            </a:pPr>
            <a:r>
              <a:rPr lang="pt-BR" sz="3600" b="1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mar.duarte@terra.com.br, ssg.stephany@gmail.com, viniciuslimax10@gmail.com, vitorferreto97@gmail.com jo42ap19.11@gmail.com </a:t>
            </a:r>
            <a:endParaRPr lang="pt-BR" sz="3600" dirty="0"/>
          </a:p>
        </p:txBody>
      </p:sp>
      <p:sp>
        <p:nvSpPr>
          <p:cNvPr id="97" name="Google Shape;97;p14"/>
          <p:cNvSpPr txBox="1"/>
          <p:nvPr/>
        </p:nvSpPr>
        <p:spPr>
          <a:xfrm>
            <a:off x="2700337" y="10117136"/>
            <a:ext cx="13646150" cy="15939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Uma das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possíveis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soluções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para com que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haja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uma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otimização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ganhos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aos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investidores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é a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criação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um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algoritmo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através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estatística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da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inteligência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artificial,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redes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neurais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machine learning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irá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analisar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informações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fornecidas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pelo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usuário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através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um site web.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valor,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prazo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tempo e o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risco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investimento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desejado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Com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informações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o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algoritmo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vai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analisar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tomar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decisões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necessárias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atingir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escolhido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pelo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usuário</a:t>
            </a: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Neste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projeto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foram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utilizadas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técnicas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Inteligência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Artificial e </a:t>
            </a:r>
            <a:r>
              <a:rPr lang="en-US" sz="3600" b="0" i="1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Machine Learning </a:t>
            </a: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o </a:t>
            </a:r>
            <a:r>
              <a:rPr lang="en-US" sz="3600" b="0" i="0" u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desenvolviment</a:t>
            </a:r>
            <a:r>
              <a:rPr lang="en-US" sz="3600" dirty="0" err="1" smtClean="0">
                <a:solidFill>
                  <a:schemeClr val="dk1"/>
                </a:solidFill>
              </a:rPr>
              <a:t>o</a:t>
            </a:r>
            <a:r>
              <a:rPr lang="en-US" sz="3600" dirty="0">
                <a:solidFill>
                  <a:schemeClr val="dk1"/>
                </a:solidFill>
              </a:rPr>
              <a:t> </a:t>
            </a:r>
            <a:r>
              <a:rPr lang="en-US" sz="3600" dirty="0" smtClean="0">
                <a:solidFill>
                  <a:schemeClr val="dk1"/>
                </a:solidFill>
              </a:rPr>
              <a:t>e o  </a:t>
            </a:r>
            <a:r>
              <a:rPr lang="en-US" sz="3600" dirty="0" err="1" smtClean="0">
                <a:solidFill>
                  <a:schemeClr val="dk1"/>
                </a:solidFill>
              </a:rPr>
              <a:t>aprimoramento</a:t>
            </a:r>
            <a:r>
              <a:rPr lang="en-US" sz="3600" dirty="0" smtClean="0">
                <a:solidFill>
                  <a:schemeClr val="dk1"/>
                </a:solidFill>
              </a:rPr>
              <a:t> das </a:t>
            </a: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linguagens</a:t>
            </a: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1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JavaScript</a:t>
            </a: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lang="en-US" sz="3600" i="1" dirty="0" smtClean="0">
                <a:solidFill>
                  <a:schemeClr val="dk1"/>
                </a:solidFill>
              </a:rPr>
              <a:t>Mongo DB</a:t>
            </a:r>
            <a:r>
              <a:rPr lang="en-US" sz="3600" dirty="0" smtClean="0">
                <a:solidFill>
                  <a:schemeClr val="dk1"/>
                </a:solidFill>
              </a:rPr>
              <a:t>, para o banco de dados</a:t>
            </a: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lvl="0" algn="just">
              <a:buClr>
                <a:schemeClr val="dk1"/>
              </a:buClr>
              <a:buSzPts val="3600"/>
            </a:pPr>
            <a:r>
              <a:rPr lang="pt-BR" sz="3600" dirty="0">
                <a:solidFill>
                  <a:schemeClr val="dk1"/>
                </a:solidFill>
              </a:rPr>
              <a:t>	</a:t>
            </a:r>
            <a:endParaRPr lang="pt-BR" sz="3600" dirty="0" smtClean="0">
              <a:solidFill>
                <a:schemeClr val="dk1"/>
              </a:solidFill>
            </a:endParaRPr>
          </a:p>
          <a:p>
            <a:pPr lvl="0" algn="just">
              <a:buClr>
                <a:schemeClr val="dk1"/>
              </a:buClr>
              <a:buSzPts val="3600"/>
            </a:pPr>
            <a:r>
              <a:rPr lang="pt-BR" sz="3600" dirty="0">
                <a:solidFill>
                  <a:schemeClr val="dk1"/>
                </a:solidFill>
              </a:rPr>
              <a:t>	</a:t>
            </a:r>
            <a:r>
              <a:rPr lang="pt-BR" sz="3600" dirty="0" smtClean="0">
                <a:solidFill>
                  <a:schemeClr val="dk1"/>
                </a:solidFill>
              </a:rPr>
              <a:t>Para </a:t>
            </a:r>
            <a:r>
              <a:rPr lang="pt-BR" sz="3600" dirty="0">
                <a:solidFill>
                  <a:schemeClr val="dk1"/>
                </a:solidFill>
              </a:rPr>
              <a:t>o desenvolvimento de conteúdos e interfaces dinâmicas e mais complexos, foi pensado em utilizar o </a:t>
            </a:r>
            <a:r>
              <a:rPr lang="pt-BR" sz="3600" i="1" dirty="0" err="1">
                <a:solidFill>
                  <a:schemeClr val="dk1"/>
                </a:solidFill>
              </a:rPr>
              <a:t>JavaScript</a:t>
            </a:r>
            <a:r>
              <a:rPr lang="pt-BR" sz="3600" dirty="0">
                <a:solidFill>
                  <a:schemeClr val="dk1"/>
                </a:solidFill>
              </a:rPr>
              <a:t>, que se trata de uma linguagem de programação </a:t>
            </a:r>
            <a:r>
              <a:rPr lang="pt-BR" sz="3600" i="1" dirty="0">
                <a:solidFill>
                  <a:schemeClr val="dk1"/>
                </a:solidFill>
              </a:rPr>
              <a:t>web</a:t>
            </a:r>
            <a:r>
              <a:rPr lang="pt-BR" sz="3600" dirty="0">
                <a:solidFill>
                  <a:schemeClr val="dk1"/>
                </a:solidFill>
              </a:rPr>
              <a:t>, utilizada principalmente pela sua alta versatilidade e velocidade na interpretação dos códigos do algoritmo em suma do projeto e também na Inteligência Artificial. </a:t>
            </a:r>
          </a:p>
          <a:p>
            <a:pPr lvl="0" algn="just">
              <a:buClr>
                <a:schemeClr val="dk1"/>
              </a:buClr>
              <a:buSzPts val="3600"/>
            </a:pPr>
            <a:r>
              <a:rPr lang="pt-BR" sz="3600" dirty="0" smtClean="0">
                <a:solidFill>
                  <a:schemeClr val="dk1"/>
                </a:solidFill>
              </a:rPr>
              <a:t>	Em </a:t>
            </a:r>
            <a:r>
              <a:rPr lang="pt-BR" sz="3600" dirty="0">
                <a:solidFill>
                  <a:schemeClr val="dk1"/>
                </a:solidFill>
              </a:rPr>
              <a:t>conjunto à essa linguagem de programação, se faz necessário o uso de uma ferramenta para criação de </a:t>
            </a:r>
            <a:r>
              <a:rPr lang="pt-BR" sz="3600" i="1" dirty="0" err="1">
                <a:solidFill>
                  <a:schemeClr val="dk1"/>
                </a:solidFill>
              </a:rPr>
              <a:t>dashboards</a:t>
            </a:r>
            <a:r>
              <a:rPr lang="pt-BR" sz="3600" dirty="0">
                <a:solidFill>
                  <a:schemeClr val="dk1"/>
                </a:solidFill>
              </a:rPr>
              <a:t> e indicadores, que serão importantes para que o usuário possa abstrair e compreender facilmente o resultado gerado pelo robô. Nessa situação faremos uso do </a:t>
            </a:r>
            <a:r>
              <a:rPr lang="pt-BR" sz="3600" i="1" dirty="0">
                <a:solidFill>
                  <a:schemeClr val="dk1"/>
                </a:solidFill>
              </a:rPr>
              <a:t>software</a:t>
            </a:r>
            <a:r>
              <a:rPr lang="pt-BR" sz="3600" dirty="0">
                <a:solidFill>
                  <a:schemeClr val="dk1"/>
                </a:solidFill>
              </a:rPr>
              <a:t> </a:t>
            </a:r>
            <a:r>
              <a:rPr lang="pt-BR" sz="3600" i="1" dirty="0" err="1">
                <a:solidFill>
                  <a:schemeClr val="dk1"/>
                </a:solidFill>
              </a:rPr>
              <a:t>PowerBI</a:t>
            </a:r>
            <a:r>
              <a:rPr lang="pt-BR" sz="3600" dirty="0">
                <a:solidFill>
                  <a:schemeClr val="dk1"/>
                </a:solidFill>
              </a:rPr>
              <a:t>, da Microsoft. Que é usada muito por analistas, desenvolvedores no âmbito de TI e empresarial atendendo muito bem a cada um destes perfis (Microsoft).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US" sz="3600" b="0" i="0" u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dirty="0"/>
          </a:p>
        </p:txBody>
      </p:sp>
      <p:sp>
        <p:nvSpPr>
          <p:cNvPr id="98" name="Google Shape;98;p14"/>
          <p:cNvSpPr txBox="1"/>
          <p:nvPr/>
        </p:nvSpPr>
        <p:spPr>
          <a:xfrm>
            <a:off x="16722725" y="10117137"/>
            <a:ext cx="14008101" cy="306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Clr>
                <a:schemeClr val="dk1"/>
              </a:buClr>
              <a:buSzPts val="3600"/>
            </a:pPr>
            <a:r>
              <a:rPr lang="pt-BR" sz="3600" dirty="0" smtClean="0">
                <a:solidFill>
                  <a:schemeClr val="dk1"/>
                </a:solidFill>
              </a:rPr>
              <a:t>	 Ela é a parte da ciência da o resultado gerado pelo robô. Nessa situação faremos uso do </a:t>
            </a:r>
            <a:r>
              <a:rPr lang="pt-BR" sz="3600" i="1" dirty="0" smtClean="0">
                <a:solidFill>
                  <a:schemeClr val="dk1"/>
                </a:solidFill>
              </a:rPr>
              <a:t>software</a:t>
            </a:r>
            <a:r>
              <a:rPr lang="pt-BR" sz="3600" dirty="0" smtClean="0">
                <a:solidFill>
                  <a:schemeClr val="dk1"/>
                </a:solidFill>
              </a:rPr>
              <a:t> </a:t>
            </a:r>
            <a:r>
              <a:rPr lang="pt-BR" sz="3600" i="1" dirty="0" err="1" smtClean="0">
                <a:solidFill>
                  <a:schemeClr val="dk1"/>
                </a:solidFill>
              </a:rPr>
              <a:t>PowerBI</a:t>
            </a:r>
            <a:r>
              <a:rPr lang="pt-BR" sz="3600" dirty="0" smtClean="0">
                <a:solidFill>
                  <a:schemeClr val="dk1"/>
                </a:solidFill>
              </a:rPr>
              <a:t>, da Microsoft. Que é usada muito por analistas, desenvolvedores no âmbito de TI e empresarial atendendo muito bem a cada um destes perfis (Microsoft).</a:t>
            </a:r>
            <a:endParaRPr lang="pt-BR" sz="3600" dirty="0"/>
          </a:p>
        </p:txBody>
      </p:sp>
      <p:sp>
        <p:nvSpPr>
          <p:cNvPr id="99" name="Google Shape;99;p14"/>
          <p:cNvSpPr txBox="1"/>
          <p:nvPr/>
        </p:nvSpPr>
        <p:spPr>
          <a:xfrm>
            <a:off x="6264274" y="931862"/>
            <a:ext cx="23834725" cy="176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Arial"/>
              <a:buNone/>
            </a:pPr>
            <a:r>
              <a:rPr lang="en-US" sz="66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II </a:t>
            </a:r>
            <a:r>
              <a:rPr lang="en-US" sz="66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Mostra</a:t>
            </a:r>
            <a:r>
              <a:rPr lang="en-US" sz="66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66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Artigo</a:t>
            </a:r>
            <a:r>
              <a:rPr lang="en-US" sz="66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66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científico</a:t>
            </a:r>
            <a:r>
              <a:rPr lang="en-US" sz="66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66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ciência</a:t>
            </a:r>
            <a:r>
              <a:rPr lang="en-US" sz="6600" b="1" i="0" u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da </a:t>
            </a:r>
            <a:r>
              <a:rPr lang="en-US" sz="6600" b="1" i="0" u="none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computação</a:t>
            </a:r>
            <a:endParaRPr dirty="0"/>
          </a:p>
        </p:txBody>
      </p:sp>
      <p:pic>
        <p:nvPicPr>
          <p:cNvPr id="100" name="Google Shape;100;p14" descr="linha.JPG"/>
          <p:cNvPicPr preferRelativeResize="0"/>
          <p:nvPr/>
        </p:nvPicPr>
        <p:blipFill rotWithShape="1">
          <a:blip r:embed="rId3">
            <a:alphaModFix/>
          </a:blip>
          <a:srcRect l="11883" t="9436" r="19412" b="88430"/>
          <a:stretch/>
        </p:blipFill>
        <p:spPr>
          <a:xfrm>
            <a:off x="1035050" y="2016125"/>
            <a:ext cx="30214888" cy="1368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/>
        </p:nvSpPr>
        <p:spPr>
          <a:xfrm>
            <a:off x="16877507" y="30349386"/>
            <a:ext cx="13698536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dk1"/>
              </a:buClr>
              <a:buSzPts val="3600"/>
            </a:pP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Figura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3600" b="0" i="0" u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Redes</a:t>
            </a: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Neurais</a:t>
            </a:r>
            <a:endParaRPr lang="en-US" sz="3600" b="0" i="0" u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Clr>
                <a:schemeClr val="dk1"/>
              </a:buClr>
              <a:buSzPts val="3600"/>
            </a:pPr>
            <a:endParaRPr lang="en-US" sz="3600" b="0" i="0" u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US" sz="36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US" sz="3600" dirty="0" smtClean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US" sz="36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US" sz="3600" dirty="0" smtClean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dirty="0"/>
          </a:p>
        </p:txBody>
      </p:sp>
      <p:sp>
        <p:nvSpPr>
          <p:cNvPr id="102" name="Google Shape;102;p14"/>
          <p:cNvSpPr txBox="1"/>
          <p:nvPr/>
        </p:nvSpPr>
        <p:spPr>
          <a:xfrm>
            <a:off x="3652787" y="33914667"/>
            <a:ext cx="121032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Figura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</a:t>
            </a:r>
            <a:r>
              <a:rPr lang="en-US" sz="3600" b="0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3600" dirty="0" err="1">
                <a:solidFill>
                  <a:schemeClr val="dk1"/>
                </a:solidFill>
              </a:rPr>
              <a:t>Previsão</a:t>
            </a:r>
            <a:r>
              <a:rPr lang="en-US" sz="3600" dirty="0">
                <a:solidFill>
                  <a:schemeClr val="dk1"/>
                </a:solidFill>
              </a:rPr>
              <a:t> da interface do </a:t>
            </a:r>
            <a:r>
              <a:rPr lang="en-US" sz="3600" dirty="0" err="1">
                <a:solidFill>
                  <a:schemeClr val="dk1"/>
                </a:solidFill>
              </a:rPr>
              <a:t>robô</a:t>
            </a:r>
            <a:r>
              <a:rPr lang="en-US" sz="3600" dirty="0">
                <a:solidFill>
                  <a:schemeClr val="dk1"/>
                </a:solidFill>
              </a:rPr>
              <a:t> </a:t>
            </a:r>
            <a:r>
              <a:rPr lang="en-US" sz="3600" dirty="0" err="1">
                <a:solidFill>
                  <a:schemeClr val="dk1"/>
                </a:solidFill>
              </a:rPr>
              <a:t>financeiro</a:t>
            </a:r>
            <a:endParaRPr sz="36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dirty="0">
              <a:solidFill>
                <a:schemeClr val="dk1"/>
              </a:solidFill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27795538" y="2830512"/>
            <a:ext cx="3095625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Verdana"/>
              <a:buNone/>
            </a:pPr>
            <a:r>
              <a:rPr lang="en-US" sz="4400" b="1" i="0" u="none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Grupo</a:t>
            </a:r>
            <a:r>
              <a:rPr lang="en-US" sz="4400" b="1" i="0" u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-US" sz="4400" b="1" i="0" u="none" dirty="0" smtClean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11</a:t>
            </a:r>
            <a:endParaRPr dirty="0"/>
          </a:p>
        </p:txBody>
      </p:sp>
      <p:pic>
        <p:nvPicPr>
          <p:cNvPr id="104" name="Google Shape;104;p14" descr="http://www6.ung.br/imagens/biblioteca/Logo_Horizontal_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3962" y="661987"/>
            <a:ext cx="4727575" cy="1338262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2700337" y="33801050"/>
            <a:ext cx="13646150" cy="8402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Clr>
                <a:schemeClr val="dk1"/>
              </a:buClr>
              <a:buSzPts val="3600"/>
            </a:pPr>
            <a:endParaRPr lang="pt-BR" sz="3600" dirty="0">
              <a:solidFill>
                <a:schemeClr val="dk1"/>
              </a:solidFill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16722725" y="32469138"/>
            <a:ext cx="14008101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CONCLUSÕES / </a:t>
            </a:r>
            <a:r>
              <a:rPr lang="en-US" sz="3600" b="1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RECOMENDAÇÕES</a:t>
            </a:r>
          </a:p>
          <a:p>
            <a:pPr lvl="0" algn="just">
              <a:spcBef>
                <a:spcPts val="1800"/>
              </a:spcBef>
              <a:buClr>
                <a:schemeClr val="dk1"/>
              </a:buClr>
              <a:buSzPts val="3600"/>
            </a:pPr>
            <a:r>
              <a:rPr lang="en-US" sz="3600" dirty="0" smtClean="0">
                <a:solidFill>
                  <a:schemeClr val="dk1"/>
                </a:solidFill>
              </a:rPr>
              <a:t>	</a:t>
            </a:r>
            <a:r>
              <a:rPr lang="pt-BR" sz="3600" dirty="0">
                <a:solidFill>
                  <a:schemeClr val="dk1"/>
                </a:solidFill>
              </a:rPr>
              <a:t>Espera-se que com esse projeto possa servir para o auxílio de criação de algoritmos para auxiliar as pessoas que possuem dificuldade mas que anseiam por poder investir seu dinheiro para obter um lucro significativo. </a:t>
            </a:r>
          </a:p>
          <a:p>
            <a:pPr lvl="0" algn="just">
              <a:spcBef>
                <a:spcPts val="1800"/>
              </a:spcBef>
              <a:buClr>
                <a:schemeClr val="dk1"/>
              </a:buClr>
              <a:buSzPts val="3600"/>
            </a:pPr>
            <a:r>
              <a:rPr lang="pt-BR" sz="3600" dirty="0">
                <a:solidFill>
                  <a:schemeClr val="dk1"/>
                </a:solidFill>
              </a:rPr>
              <a:t>Além de possibilitar o uso dos estudos de redes neurais e inteligência artificial para outras atividades de predição temporal.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0070316" y="19587335"/>
            <a:ext cx="7099444" cy="12313400"/>
          </a:xfrm>
          <a:prstGeom prst="rect">
            <a:avLst/>
          </a:prstGeom>
        </p:spPr>
      </p:pic>
      <p:sp>
        <p:nvSpPr>
          <p:cNvPr id="20" name="Google Shape;101;p14"/>
          <p:cNvSpPr txBox="1"/>
          <p:nvPr/>
        </p:nvSpPr>
        <p:spPr>
          <a:xfrm>
            <a:off x="17463338" y="29326716"/>
            <a:ext cx="5529263" cy="855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Clr>
                <a:schemeClr val="dk1"/>
              </a:buClr>
              <a:buSzPts val="3600"/>
            </a:pPr>
            <a:r>
              <a:rPr lang="en-US" sz="3600" dirty="0">
                <a:solidFill>
                  <a:schemeClr val="dk1"/>
                </a:solidFill>
              </a:rPr>
              <a:t>Fonte</a:t>
            </a:r>
            <a:r>
              <a:rPr lang="en-US" sz="3600" dirty="0" smtClean="0">
                <a:solidFill>
                  <a:schemeClr val="dk1"/>
                </a:solidFill>
              </a:rPr>
              <a:t>: </a:t>
            </a:r>
            <a:r>
              <a:rPr lang="en-US" sz="3600" dirty="0">
                <a:solidFill>
                  <a:schemeClr val="dk1"/>
                </a:solidFill>
              </a:rPr>
              <a:t>(MARTINS, 2008)</a:t>
            </a:r>
          </a:p>
          <a:p>
            <a:pPr lvl="0" algn="ctr">
              <a:buClr>
                <a:schemeClr val="dk1"/>
              </a:buClr>
              <a:buSzPts val="3600"/>
            </a:pPr>
            <a:endParaRPr lang="en-US" sz="3600" b="0" i="0" u="none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0" i="0" u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US" sz="36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US" sz="3600" dirty="0" smtClean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US" sz="3600" dirty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US" sz="3600" dirty="0" smtClean="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386" y="25994076"/>
            <a:ext cx="14008101" cy="7857730"/>
          </a:xfrm>
          <a:prstGeom prst="rect">
            <a:avLst/>
          </a:prstGeom>
        </p:spPr>
      </p:pic>
      <p:sp>
        <p:nvSpPr>
          <p:cNvPr id="23" name="Google Shape;97;p14"/>
          <p:cNvSpPr txBox="1"/>
          <p:nvPr/>
        </p:nvSpPr>
        <p:spPr>
          <a:xfrm>
            <a:off x="16748918" y="13930645"/>
            <a:ext cx="13646150" cy="7293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 b="1" i="0" u="none" dirty="0" smtClean="0">
                <a:solidFill>
                  <a:schemeClr val="tx1"/>
                </a:solidFill>
                <a:sym typeface="Arial"/>
              </a:rPr>
              <a:t>RESULTADOS</a:t>
            </a:r>
          </a:p>
          <a:p>
            <a:pPr lvl="0" algn="just">
              <a:spcBef>
                <a:spcPts val="1800"/>
              </a:spcBef>
              <a:buClr>
                <a:schemeClr val="dk1"/>
              </a:buClr>
              <a:buSzPts val="3600"/>
            </a:pPr>
            <a:r>
              <a:rPr lang="pt-BR" sz="3600" dirty="0" smtClean="0">
                <a:solidFill>
                  <a:schemeClr val="tx1"/>
                </a:solidFill>
              </a:rPr>
              <a:t>Através do estudo e pesquisa por melhores métodos a serem utilizados, ficou estabelecido para que o acesso do usuário seja feito por meio de um navegador web que neste foi programado com </a:t>
            </a:r>
            <a:r>
              <a:rPr lang="pt-BR" sz="3600" i="1" dirty="0" err="1" smtClean="0">
                <a:solidFill>
                  <a:schemeClr val="tx1"/>
                </a:solidFill>
              </a:rPr>
              <a:t>JavaScript</a:t>
            </a:r>
            <a:r>
              <a:rPr lang="pt-BR" sz="3600" dirty="0" smtClean="0">
                <a:solidFill>
                  <a:schemeClr val="tx1"/>
                </a:solidFill>
              </a:rPr>
              <a:t> e bibliotecas como </a:t>
            </a:r>
            <a:r>
              <a:rPr lang="pt-BR" sz="3600" i="1" dirty="0" smtClean="0">
                <a:solidFill>
                  <a:schemeClr val="tx1"/>
                </a:solidFill>
              </a:rPr>
              <a:t>React.js</a:t>
            </a:r>
            <a:r>
              <a:rPr lang="pt-BR" sz="3600" dirty="0" smtClean="0">
                <a:solidFill>
                  <a:schemeClr val="tx1"/>
                </a:solidFill>
              </a:rPr>
              <a:t> e </a:t>
            </a:r>
            <a:r>
              <a:rPr lang="pt-BR" sz="3600" i="1" dirty="0" smtClean="0">
                <a:solidFill>
                  <a:schemeClr val="tx1"/>
                </a:solidFill>
              </a:rPr>
              <a:t>Electron.js</a:t>
            </a:r>
            <a:r>
              <a:rPr lang="pt-BR" sz="3600" dirty="0" smtClean="0">
                <a:solidFill>
                  <a:schemeClr val="tx1"/>
                </a:solidFill>
              </a:rPr>
              <a:t>, juntamente do </a:t>
            </a:r>
            <a:r>
              <a:rPr lang="pt-BR" sz="3600" i="1" dirty="0" smtClean="0">
                <a:solidFill>
                  <a:schemeClr val="tx1"/>
                </a:solidFill>
              </a:rPr>
              <a:t>software</a:t>
            </a:r>
            <a:r>
              <a:rPr lang="pt-BR" sz="3600" dirty="0" smtClean="0">
                <a:solidFill>
                  <a:schemeClr val="tx1"/>
                </a:solidFill>
              </a:rPr>
              <a:t> </a:t>
            </a:r>
            <a:r>
              <a:rPr lang="pt-BR" sz="3600" i="1" dirty="0" err="1" smtClean="0">
                <a:solidFill>
                  <a:schemeClr val="tx1"/>
                </a:solidFill>
              </a:rPr>
              <a:t>PowerBI</a:t>
            </a:r>
            <a:r>
              <a:rPr lang="pt-BR" sz="3600" dirty="0" smtClean="0">
                <a:solidFill>
                  <a:schemeClr val="tx1"/>
                </a:solidFill>
              </a:rPr>
              <a:t> para trabalhar na visualização com </a:t>
            </a:r>
            <a:r>
              <a:rPr lang="pt-BR" sz="3600" i="1" dirty="0" err="1" smtClean="0">
                <a:solidFill>
                  <a:schemeClr val="tx1"/>
                </a:solidFill>
              </a:rPr>
              <a:t>dashboards</a:t>
            </a:r>
            <a:r>
              <a:rPr lang="pt-BR" sz="3600" dirty="0" smtClean="0">
                <a:solidFill>
                  <a:schemeClr val="tx1"/>
                </a:solidFill>
              </a:rPr>
              <a:t>. Os dados retirados do site da B3 serão armazenados por meio do SGBD </a:t>
            </a:r>
            <a:r>
              <a:rPr lang="pt-BR" sz="3600" i="1" dirty="0" err="1" smtClean="0">
                <a:solidFill>
                  <a:schemeClr val="tx1"/>
                </a:solidFill>
              </a:rPr>
              <a:t>MongoDB</a:t>
            </a:r>
            <a:r>
              <a:rPr lang="pt-BR" sz="3600" dirty="0" smtClean="0">
                <a:solidFill>
                  <a:schemeClr val="tx1"/>
                </a:solidFill>
              </a:rPr>
              <a:t>. Por trás da visualização é onde trabalhará a estatística sobre os dados temporais, a inteligência artificial, </a:t>
            </a:r>
            <a:r>
              <a:rPr lang="pt-BR" sz="3600" i="1" dirty="0" err="1" smtClean="0">
                <a:solidFill>
                  <a:schemeClr val="tx1"/>
                </a:solidFill>
              </a:rPr>
              <a:t>machine</a:t>
            </a:r>
            <a:r>
              <a:rPr lang="pt-BR" sz="3600" dirty="0" smtClean="0">
                <a:solidFill>
                  <a:schemeClr val="tx1"/>
                </a:solidFill>
              </a:rPr>
              <a:t> </a:t>
            </a:r>
            <a:r>
              <a:rPr lang="pt-BR" sz="3600" i="1" dirty="0" err="1" smtClean="0">
                <a:solidFill>
                  <a:schemeClr val="tx1"/>
                </a:solidFill>
              </a:rPr>
              <a:t>learning</a:t>
            </a:r>
            <a:r>
              <a:rPr lang="pt-BR" sz="3600" dirty="0" smtClean="0">
                <a:solidFill>
                  <a:schemeClr val="tx1"/>
                </a:solidFill>
              </a:rPr>
              <a:t> e as redes neurais (conforme demonstrado da imagem 1).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4" name="Google Shape;98;p14"/>
          <p:cNvSpPr txBox="1"/>
          <p:nvPr/>
        </p:nvSpPr>
        <p:spPr>
          <a:xfrm>
            <a:off x="2338386" y="34852174"/>
            <a:ext cx="14008101" cy="7606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>
              <a:buClr>
                <a:schemeClr val="dk1"/>
              </a:buClr>
              <a:buSzPts val="3600"/>
            </a:pPr>
            <a:r>
              <a:rPr lang="pt-BR" sz="3600" dirty="0" smtClean="0">
                <a:solidFill>
                  <a:schemeClr val="dk1"/>
                </a:solidFill>
              </a:rPr>
              <a:t>	Para o armazenamento dos dados recebidos do sistema do mercado financeiro e os dados do perfil do usuário, será utilizado um banco de dados, o SGBD - Sistema de Gerenciamento de Banco de Dados. Será utilizado então o SGBD </a:t>
            </a:r>
            <a:r>
              <a:rPr lang="pt-BR" sz="3600" i="1" dirty="0" err="1" smtClean="0">
                <a:solidFill>
                  <a:schemeClr val="dk1"/>
                </a:solidFill>
              </a:rPr>
              <a:t>MongoDB</a:t>
            </a:r>
            <a:r>
              <a:rPr lang="pt-BR" sz="3600" dirty="0" smtClean="0">
                <a:solidFill>
                  <a:schemeClr val="dk1"/>
                </a:solidFill>
              </a:rPr>
              <a:t>, devido a sua robustez, comparados com outros concorrentes, além de não ser relacional, que diferente dos SGBD relacionais, esse não trabalha com </a:t>
            </a:r>
            <a:r>
              <a:rPr lang="pt-BR" sz="3600" i="1" dirty="0" err="1" smtClean="0">
                <a:solidFill>
                  <a:schemeClr val="dk1"/>
                </a:solidFill>
              </a:rPr>
              <a:t>schemas</a:t>
            </a:r>
            <a:r>
              <a:rPr lang="pt-BR" sz="3600" dirty="0" smtClean="0">
                <a:solidFill>
                  <a:schemeClr val="dk1"/>
                </a:solidFill>
              </a:rPr>
              <a:t>, além de ser capaz de suportar uma carga de dados maior.</a:t>
            </a:r>
          </a:p>
          <a:p>
            <a:pPr lvl="0" algn="just">
              <a:buClr>
                <a:schemeClr val="dk1"/>
              </a:buClr>
              <a:buSzPts val="3600"/>
            </a:pPr>
            <a:r>
              <a:rPr lang="pt-BR" sz="3600" dirty="0" smtClean="0">
                <a:solidFill>
                  <a:schemeClr val="dk1"/>
                </a:solidFill>
              </a:rPr>
              <a:t>	Após a seleção dos dados e definição de onde será fixada a informação, é então caminho aberto para trabalhar com os dados, através do uso da Inteligência Artificial, que segundo Winston, é o estudo de conceitos que permitem aos computadores serem inteligentes" .</a:t>
            </a:r>
          </a:p>
          <a:p>
            <a:pPr lvl="0" algn="just">
              <a:buClr>
                <a:schemeClr val="dk1"/>
              </a:buClr>
              <a:buSzPts val="3600"/>
            </a:pPr>
            <a:r>
              <a:rPr lang="pt-BR" sz="3600" dirty="0" smtClean="0">
                <a:solidFill>
                  <a:schemeClr val="dk1"/>
                </a:solidFill>
              </a:rPr>
              <a:t> 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orda">
  <a:themeElements>
    <a:clrScheme name="Borda 9">
      <a:dk1>
        <a:srgbClr val="000000"/>
      </a:dk1>
      <a:lt1>
        <a:srgbClr val="FFFFFF"/>
      </a:lt1>
      <a:dk2>
        <a:srgbClr val="003399"/>
      </a:dk2>
      <a:lt2>
        <a:srgbClr val="666699"/>
      </a:lt2>
      <a:accent1>
        <a:srgbClr val="009999"/>
      </a:accent1>
      <a:accent2>
        <a:srgbClr val="4C6D4E"/>
      </a:accent2>
      <a:accent3>
        <a:srgbClr val="FFFFFF"/>
      </a:accent3>
      <a:accent4>
        <a:srgbClr val="000000"/>
      </a:accent4>
      <a:accent5>
        <a:srgbClr val="AACACA"/>
      </a:accent5>
      <a:accent6>
        <a:srgbClr val="446246"/>
      </a:accent6>
      <a:hlink>
        <a:srgbClr val="4C6D80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6417</TotalTime>
  <Words>331</Words>
  <Application>Microsoft Office PowerPoint</Application>
  <PresentationFormat>Personalizar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Garamond</vt:lpstr>
      <vt:lpstr>Verdana</vt:lpstr>
      <vt:lpstr>1_Borda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Marcos Duarte</cp:lastModifiedBy>
  <cp:revision>32</cp:revision>
  <dcterms:modified xsi:type="dcterms:W3CDTF">2018-12-03T00:44:39Z</dcterms:modified>
</cp:coreProperties>
</file>