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58000" cy="9144000"/>
  <p:embeddedFontLst>
    <p:embeddedFont>
      <p:font typeface="Garamond" pitchFamily="18" charset="0"/>
      <p:regular r:id="rId4"/>
      <p:bold r:id="rId5"/>
      <p:italic r:id="rId6"/>
    </p:embeddedFont>
    <p:embeddedFont>
      <p:font typeface="Verdana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948" y="310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083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userDrawn="1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240742" y="9601201"/>
            <a:ext cx="27013461" cy="110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620837" y="39335075"/>
            <a:ext cx="75596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35075"/>
            <a:ext cx="1026160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3538" y="39335075"/>
            <a:ext cx="75596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160587" y="7680325"/>
            <a:ext cx="28082874" cy="57610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524288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620837" y="1751012"/>
            <a:ext cx="29162375" cy="718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620837" y="39335075"/>
            <a:ext cx="75596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1071225" y="39335075"/>
            <a:ext cx="1026160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3223538" y="39335075"/>
            <a:ext cx="7559675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750" tIns="210875" rIns="421750" bIns="2108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Garamond"/>
              <a:buNone/>
              <a:defRPr sz="55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-60325" y="3097212"/>
            <a:ext cx="32404049" cy="287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1225" tIns="210600" rIns="421225" bIns="21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400"/>
              <a:buFont typeface="Arial"/>
              <a:buNone/>
            </a:pPr>
            <a:r>
              <a:rPr lang="en-US" sz="4400" b="1" i="0" u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ESTUDO DA ESTATÍSTICA DE ANÁLISE TEMPORAL COM INTELIGÊNCIA ARTIFICIAL PARA APLICAÇÃO EM ROBÔS DE INVESTIMENTO NO AUXÍLIO DOS INVESTIDORES PARA OTIMIZAÇÃO DE GANHOS NA BOLSA DE VALORES DE SÃO PAULO</a:t>
            </a:r>
            <a:endParaRPr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2049462" y="8243887"/>
            <a:ext cx="298894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 sz="4400" b="1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Palavras-chave</a:t>
            </a:r>
            <a:r>
              <a:rPr lang="en-US" sz="4400" b="0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Machine Learning, </a:t>
            </a:r>
            <a:r>
              <a:rPr lang="en-US" sz="4400" b="0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Inteligência</a:t>
            </a:r>
            <a:r>
              <a:rPr lang="en-US" sz="4400" b="0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Artificial, </a:t>
            </a:r>
            <a:r>
              <a:rPr lang="en-US" sz="4400" b="0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Bolsa</a:t>
            </a:r>
            <a:r>
              <a:rPr lang="en-US" sz="4400" b="0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4400" b="0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Valores</a:t>
            </a:r>
            <a:r>
              <a:rPr lang="en-US" sz="4400" b="0" i="0" u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4400" b="0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Mercado </a:t>
            </a:r>
            <a:r>
              <a:rPr lang="en-US" sz="4400" b="0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Financeiro</a:t>
            </a:r>
            <a:endParaRPr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0" y="5473700"/>
            <a:ext cx="32404049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Marcos A. Ribeiro Duarte, </a:t>
            </a:r>
            <a:r>
              <a:rPr lang="pt-BR" sz="36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Stephany</a:t>
            </a: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Santana Gomes, Vinicius Oliveira Lima, Vitor Santos Ferreto, Edgard Ambrósio Junior</a:t>
            </a:r>
          </a:p>
          <a:p>
            <a:pPr lvl="0" algn="ctr">
              <a:buClr>
                <a:schemeClr val="dk1"/>
              </a:buClr>
              <a:buSzPts val="3600"/>
            </a:pPr>
            <a:r>
              <a:rPr lang="pt-BR" sz="3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Graduação em Ciência da Computação</a:t>
            </a:r>
            <a:endParaRPr lang="pt-BR" sz="3600" dirty="0"/>
          </a:p>
          <a:p>
            <a:pPr lvl="0" algn="ctr">
              <a:buClr>
                <a:srgbClr val="FF0000"/>
              </a:buClr>
              <a:buSzPts val="3600"/>
            </a:pPr>
            <a:r>
              <a:rPr lang="pt-BR" sz="36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mar.duarte@terra.com.br, ssg.stephany@gmail.com, viniciuslimax10@gmail.com, vitorferreto97@gmail.com jo42ap19.11@gmail.com </a:t>
            </a:r>
            <a:endParaRPr lang="pt-BR" sz="36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2700337" y="10117136"/>
            <a:ext cx="13646150" cy="15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Uma das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possíveis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soluções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com que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haja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otimização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ganhos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investidores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é 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criação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um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através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estatística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inteligência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artificial,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neurais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machine learning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irá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fornecidas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usuário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através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um site web.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valor,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tempo e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risco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investimento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desejado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Com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necessárias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atingir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escolhido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usuário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foram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técnicas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Inteligência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Artificial e </a:t>
            </a:r>
            <a:r>
              <a:rPr lang="en-US" sz="3600" b="0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Learning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 </a:t>
            </a:r>
            <a:r>
              <a:rPr lang="en-US" sz="3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</a:t>
            </a:r>
            <a:r>
              <a:rPr lang="en-US" sz="3600" dirty="0" err="1" smtClean="0">
                <a:solidFill>
                  <a:schemeClr val="dk1"/>
                </a:solidFill>
              </a:rPr>
              <a:t>o</a:t>
            </a:r>
            <a:r>
              <a:rPr lang="en-US" sz="3600" dirty="0">
                <a:solidFill>
                  <a:schemeClr val="dk1"/>
                </a:solidFill>
              </a:rPr>
              <a:t> </a:t>
            </a:r>
            <a:r>
              <a:rPr lang="en-US" sz="3600" dirty="0" smtClean="0">
                <a:solidFill>
                  <a:schemeClr val="dk1"/>
                </a:solidFill>
              </a:rPr>
              <a:t>e o  </a:t>
            </a:r>
            <a:r>
              <a:rPr lang="en-US" sz="3600" dirty="0" err="1" smtClean="0">
                <a:solidFill>
                  <a:schemeClr val="dk1"/>
                </a:solidFill>
              </a:rPr>
              <a:t>aprimoramento</a:t>
            </a:r>
            <a:r>
              <a:rPr lang="en-US" sz="3600" dirty="0" smtClean="0">
                <a:solidFill>
                  <a:schemeClr val="dk1"/>
                </a:solidFill>
              </a:rPr>
              <a:t> das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linguagens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3600" i="1" dirty="0" smtClean="0">
                <a:solidFill>
                  <a:schemeClr val="dk1"/>
                </a:solidFill>
              </a:rPr>
              <a:t>Mongo DB</a:t>
            </a:r>
            <a:r>
              <a:rPr lang="en-US" sz="3600" dirty="0" smtClean="0">
                <a:solidFill>
                  <a:schemeClr val="dk1"/>
                </a:solidFill>
              </a:rPr>
              <a:t>, para o banco de dados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>
              <a:buClr>
                <a:schemeClr val="dk1"/>
              </a:buClr>
              <a:buSzPts val="3600"/>
            </a:pPr>
            <a:r>
              <a:rPr lang="pt-BR" sz="3600" dirty="0">
                <a:solidFill>
                  <a:schemeClr val="dk1"/>
                </a:solidFill>
              </a:rPr>
              <a:t>	</a:t>
            </a:r>
            <a:endParaRPr lang="pt-BR" sz="3600" dirty="0" smtClean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ts val="3600"/>
            </a:pPr>
            <a:r>
              <a:rPr lang="pt-BR" sz="3600" dirty="0">
                <a:solidFill>
                  <a:schemeClr val="dk1"/>
                </a:solidFill>
              </a:rPr>
              <a:t>	</a:t>
            </a:r>
            <a:r>
              <a:rPr lang="pt-BR" sz="3600" dirty="0" smtClean="0">
                <a:solidFill>
                  <a:schemeClr val="dk1"/>
                </a:solidFill>
              </a:rPr>
              <a:t>Para </a:t>
            </a:r>
            <a:r>
              <a:rPr lang="pt-BR" sz="3600" dirty="0">
                <a:solidFill>
                  <a:schemeClr val="dk1"/>
                </a:solidFill>
              </a:rPr>
              <a:t>o desenvolvimento de conteúdos e interfaces dinâmicas e mais complexos, foi pensado em utilizar o </a:t>
            </a:r>
            <a:r>
              <a:rPr lang="pt-BR" sz="3600" i="1" dirty="0" err="1">
                <a:solidFill>
                  <a:schemeClr val="dk1"/>
                </a:solidFill>
              </a:rPr>
              <a:t>JavaScript</a:t>
            </a:r>
            <a:r>
              <a:rPr lang="pt-BR" sz="3600" dirty="0">
                <a:solidFill>
                  <a:schemeClr val="dk1"/>
                </a:solidFill>
              </a:rPr>
              <a:t>, que se trata de uma linguagem de programação </a:t>
            </a:r>
            <a:r>
              <a:rPr lang="pt-BR" sz="3600" i="1" dirty="0">
                <a:solidFill>
                  <a:schemeClr val="dk1"/>
                </a:solidFill>
              </a:rPr>
              <a:t>web</a:t>
            </a:r>
            <a:r>
              <a:rPr lang="pt-BR" sz="3600" dirty="0">
                <a:solidFill>
                  <a:schemeClr val="dk1"/>
                </a:solidFill>
              </a:rPr>
              <a:t>, utilizada principalmente pela sua alta versatilidade e velocidade na interpretação dos códigos do algoritmo em suma do projeto e também na Inteligência Artificial. </a:t>
            </a:r>
          </a:p>
          <a:p>
            <a:pPr lvl="0" algn="just">
              <a:buClr>
                <a:schemeClr val="dk1"/>
              </a:buClr>
              <a:buSzPts val="3600"/>
            </a:pPr>
            <a:r>
              <a:rPr lang="pt-BR" sz="3600" dirty="0" smtClean="0">
                <a:solidFill>
                  <a:schemeClr val="dk1"/>
                </a:solidFill>
              </a:rPr>
              <a:t>	Em </a:t>
            </a:r>
            <a:r>
              <a:rPr lang="pt-BR" sz="3600" dirty="0">
                <a:solidFill>
                  <a:schemeClr val="dk1"/>
                </a:solidFill>
              </a:rPr>
              <a:t>conjunto à essa linguagem de programação, se faz necessário o uso de uma ferramenta para criação de </a:t>
            </a:r>
            <a:r>
              <a:rPr lang="pt-BR" sz="3600" i="1" dirty="0" err="1">
                <a:solidFill>
                  <a:schemeClr val="dk1"/>
                </a:solidFill>
              </a:rPr>
              <a:t>dashboards</a:t>
            </a:r>
            <a:r>
              <a:rPr lang="pt-BR" sz="3600" dirty="0">
                <a:solidFill>
                  <a:schemeClr val="dk1"/>
                </a:solidFill>
              </a:rPr>
              <a:t> e indicadores, que serão importantes para que o usuário possa abstrair e compreender facilmente o resultado gerado pelo robô. Nessa situação faremos uso do </a:t>
            </a:r>
            <a:r>
              <a:rPr lang="pt-BR" sz="3600" i="1" dirty="0">
                <a:solidFill>
                  <a:schemeClr val="dk1"/>
                </a:solidFill>
              </a:rPr>
              <a:t>software</a:t>
            </a:r>
            <a:r>
              <a:rPr lang="pt-BR" sz="3600" dirty="0">
                <a:solidFill>
                  <a:schemeClr val="dk1"/>
                </a:solidFill>
              </a:rPr>
              <a:t> </a:t>
            </a:r>
            <a:r>
              <a:rPr lang="pt-BR" sz="3600" i="1" dirty="0" err="1">
                <a:solidFill>
                  <a:schemeClr val="dk1"/>
                </a:solidFill>
              </a:rPr>
              <a:t>PowerBI</a:t>
            </a:r>
            <a:r>
              <a:rPr lang="pt-BR" sz="3600" dirty="0">
                <a:solidFill>
                  <a:schemeClr val="dk1"/>
                </a:solidFill>
              </a:rPr>
              <a:t>, da Microsoft. Que é usada muito por analistas, desenvolvedores no âmbito de TI e empresarial atendendo muito bem a cada um destes perfis (Microsoft).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16722725" y="10117137"/>
            <a:ext cx="14008101" cy="306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3600"/>
            </a:pPr>
            <a:r>
              <a:rPr lang="pt-BR" sz="3600" dirty="0" smtClean="0">
                <a:solidFill>
                  <a:schemeClr val="dk1"/>
                </a:solidFill>
              </a:rPr>
              <a:t>	 Ela é a parte da ciência da o resultado gerado pelo robô. Nessa situação faremos uso do </a:t>
            </a:r>
            <a:r>
              <a:rPr lang="pt-BR" sz="3600" i="1" dirty="0" smtClean="0">
                <a:solidFill>
                  <a:schemeClr val="dk1"/>
                </a:solidFill>
              </a:rPr>
              <a:t>software</a:t>
            </a:r>
            <a:r>
              <a:rPr lang="pt-BR" sz="3600" dirty="0" smtClean="0">
                <a:solidFill>
                  <a:schemeClr val="dk1"/>
                </a:solidFill>
              </a:rPr>
              <a:t> </a:t>
            </a:r>
            <a:r>
              <a:rPr lang="pt-BR" sz="3600" i="1" dirty="0" err="1" smtClean="0">
                <a:solidFill>
                  <a:schemeClr val="dk1"/>
                </a:solidFill>
              </a:rPr>
              <a:t>PowerBI</a:t>
            </a:r>
            <a:r>
              <a:rPr lang="pt-BR" sz="3600" dirty="0" smtClean="0">
                <a:solidFill>
                  <a:schemeClr val="dk1"/>
                </a:solidFill>
              </a:rPr>
              <a:t>, da Microsoft. Que é usada muito por analistas, desenvolvedores no âmbito de TI e empresarial atendendo muito bem a cada um destes perfis (Microsoft).</a:t>
            </a:r>
            <a:endParaRPr lang="pt-BR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6264274" y="931862"/>
            <a:ext cx="23834725" cy="17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en-US" sz="6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II </a:t>
            </a:r>
            <a:r>
              <a:rPr lang="en-US" sz="6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Mostra</a:t>
            </a:r>
            <a:r>
              <a:rPr lang="en-US" sz="6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6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Artigo</a:t>
            </a:r>
            <a:r>
              <a:rPr lang="en-US" sz="6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científico</a:t>
            </a:r>
            <a:r>
              <a:rPr lang="en-US" sz="6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6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ciência</a:t>
            </a:r>
            <a:r>
              <a:rPr lang="en-US" sz="66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66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computação</a:t>
            </a:r>
            <a:endParaRPr dirty="0"/>
          </a:p>
        </p:txBody>
      </p:sp>
      <p:pic>
        <p:nvPicPr>
          <p:cNvPr id="100" name="Google Shape;100;p14" descr="linha.JPG"/>
          <p:cNvPicPr preferRelativeResize="0"/>
          <p:nvPr/>
        </p:nvPicPr>
        <p:blipFill rotWithShape="1">
          <a:blip r:embed="rId3">
            <a:alphaModFix/>
          </a:blip>
          <a:srcRect l="11883" t="9436" r="19412" b="88430"/>
          <a:stretch/>
        </p:blipFill>
        <p:spPr>
          <a:xfrm>
            <a:off x="1035050" y="2016125"/>
            <a:ext cx="30214888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6877507" y="30349386"/>
            <a:ext cx="13698536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3600"/>
            </a:pP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Redes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Neurais</a:t>
            </a:r>
            <a:endParaRPr lang="en-US" sz="36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dk1"/>
              </a:buClr>
              <a:buSzPts val="3600"/>
            </a:pPr>
            <a:endParaRPr lang="en-US" sz="36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</p:txBody>
      </p:sp>
      <p:sp>
        <p:nvSpPr>
          <p:cNvPr id="102" name="Google Shape;102;p14"/>
          <p:cNvSpPr txBox="1"/>
          <p:nvPr/>
        </p:nvSpPr>
        <p:spPr>
          <a:xfrm>
            <a:off x="3652787" y="33914667"/>
            <a:ext cx="12103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600" dirty="0" err="1">
                <a:solidFill>
                  <a:schemeClr val="dk1"/>
                </a:solidFill>
              </a:rPr>
              <a:t>Previsão</a:t>
            </a:r>
            <a:r>
              <a:rPr lang="en-US" sz="3600" dirty="0">
                <a:solidFill>
                  <a:schemeClr val="dk1"/>
                </a:solidFill>
              </a:rPr>
              <a:t> da interface do </a:t>
            </a:r>
            <a:r>
              <a:rPr lang="en-US" sz="3600" dirty="0" err="1">
                <a:solidFill>
                  <a:schemeClr val="dk1"/>
                </a:solidFill>
              </a:rPr>
              <a:t>robô</a:t>
            </a:r>
            <a:r>
              <a:rPr lang="en-US" sz="3600" dirty="0">
                <a:solidFill>
                  <a:schemeClr val="dk1"/>
                </a:solidFill>
              </a:rPr>
              <a:t> </a:t>
            </a:r>
            <a:r>
              <a:rPr lang="en-US" sz="3600" dirty="0" err="1">
                <a:solidFill>
                  <a:schemeClr val="dk1"/>
                </a:solidFill>
              </a:rPr>
              <a:t>financeiro</a:t>
            </a:r>
            <a:endParaRPr sz="3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7795538" y="2830512"/>
            <a:ext cx="30956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 sz="44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Grupo</a:t>
            </a:r>
            <a:r>
              <a:rPr lang="en-US" sz="44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4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r>
            <a:endParaRPr dirty="0"/>
          </a:p>
        </p:txBody>
      </p:sp>
      <p:pic>
        <p:nvPicPr>
          <p:cNvPr id="104" name="Google Shape;104;p14" descr="http://www6.ung.br/imagens/biblioteca/Logo_Horizontal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962" y="661987"/>
            <a:ext cx="4727575" cy="133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2700337" y="33801050"/>
            <a:ext cx="13646150" cy="840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3600"/>
            </a:pP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6722725" y="32469138"/>
            <a:ext cx="14008101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CONCLUSÕES / </a:t>
            </a:r>
            <a:r>
              <a:rPr lang="en-US" sz="36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RECOMENDAÇÕES</a:t>
            </a:r>
          </a:p>
          <a:p>
            <a:pPr lvl="0" algn="just">
              <a:spcBef>
                <a:spcPts val="1800"/>
              </a:spcBef>
              <a:buClr>
                <a:schemeClr val="dk1"/>
              </a:buClr>
              <a:buSzPts val="3600"/>
            </a:pPr>
            <a:r>
              <a:rPr lang="en-US" sz="3600" dirty="0" smtClean="0">
                <a:solidFill>
                  <a:schemeClr val="dk1"/>
                </a:solidFill>
              </a:rPr>
              <a:t>	</a:t>
            </a:r>
            <a:r>
              <a:rPr lang="pt-BR" sz="3600" dirty="0">
                <a:solidFill>
                  <a:schemeClr val="dk1"/>
                </a:solidFill>
              </a:rPr>
              <a:t>Espera-se que com esse projeto possa servir para o auxílio de criação de algoritmos para auxiliar as pessoas que possuem dificuldade mas que anseiam por poder investir seu dinheiro para obter um lucro significativo. </a:t>
            </a:r>
          </a:p>
          <a:p>
            <a:pPr lvl="0" algn="just">
              <a:spcBef>
                <a:spcPts val="1800"/>
              </a:spcBef>
              <a:buClr>
                <a:schemeClr val="dk1"/>
              </a:buClr>
              <a:buSzPts val="3600"/>
            </a:pPr>
            <a:r>
              <a:rPr lang="pt-BR" sz="3600" dirty="0">
                <a:solidFill>
                  <a:schemeClr val="dk1"/>
                </a:solidFill>
              </a:rPr>
              <a:t>Além de possibilitar o uso dos estudos de redes neurais e inteligência artificial para outras atividades de predição temporal.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0070316" y="19587335"/>
            <a:ext cx="7099444" cy="12313400"/>
          </a:xfrm>
          <a:prstGeom prst="rect">
            <a:avLst/>
          </a:prstGeom>
        </p:spPr>
      </p:pic>
      <p:sp>
        <p:nvSpPr>
          <p:cNvPr id="20" name="Google Shape;101;p14"/>
          <p:cNvSpPr txBox="1"/>
          <p:nvPr/>
        </p:nvSpPr>
        <p:spPr>
          <a:xfrm>
            <a:off x="17463338" y="29326716"/>
            <a:ext cx="5529263" cy="8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dk1"/>
                </a:solidFill>
              </a:rPr>
              <a:t>Fonte</a:t>
            </a:r>
            <a:r>
              <a:rPr lang="en-US" sz="3600" dirty="0" smtClean="0">
                <a:solidFill>
                  <a:schemeClr val="dk1"/>
                </a:solidFill>
              </a:rPr>
              <a:t>: </a:t>
            </a:r>
            <a:r>
              <a:rPr lang="en-US" sz="3600" dirty="0">
                <a:solidFill>
                  <a:schemeClr val="dk1"/>
                </a:solidFill>
              </a:rPr>
              <a:t>(MARTINS, 2008)</a:t>
            </a:r>
          </a:p>
          <a:p>
            <a:pPr lvl="0" algn="ctr">
              <a:buClr>
                <a:schemeClr val="dk1"/>
              </a:buClr>
              <a:buSzPts val="3600"/>
            </a:pPr>
            <a:endParaRPr lang="en-US" sz="36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6" y="25994076"/>
            <a:ext cx="14008101" cy="7857730"/>
          </a:xfrm>
          <a:prstGeom prst="rect">
            <a:avLst/>
          </a:prstGeom>
        </p:spPr>
      </p:pic>
      <p:sp>
        <p:nvSpPr>
          <p:cNvPr id="23" name="Google Shape;97;p14"/>
          <p:cNvSpPr txBox="1"/>
          <p:nvPr/>
        </p:nvSpPr>
        <p:spPr>
          <a:xfrm>
            <a:off x="16748918" y="13930645"/>
            <a:ext cx="13646150" cy="729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 smtClean="0">
                <a:solidFill>
                  <a:schemeClr val="tx1"/>
                </a:solidFill>
                <a:sym typeface="Arial"/>
              </a:rPr>
              <a:t>RESULTADOS</a:t>
            </a:r>
          </a:p>
          <a:p>
            <a:pPr lvl="0" algn="just">
              <a:spcBef>
                <a:spcPts val="1800"/>
              </a:spcBef>
              <a:buClr>
                <a:schemeClr val="dk1"/>
              </a:buClr>
              <a:buSzPts val="3600"/>
            </a:pPr>
            <a:r>
              <a:rPr lang="pt-BR" sz="3600" dirty="0" smtClean="0">
                <a:solidFill>
                  <a:schemeClr val="tx1"/>
                </a:solidFill>
              </a:rPr>
              <a:t>Através do estudo e pesquisa por melhores métodos a serem utilizados, ficou estabelecido para que o acesso do usuário seja feito por meio de um navegador web que neste foi programado com </a:t>
            </a:r>
            <a:r>
              <a:rPr lang="pt-BR" sz="3600" i="1" dirty="0" err="1" smtClean="0">
                <a:solidFill>
                  <a:schemeClr val="tx1"/>
                </a:solidFill>
              </a:rPr>
              <a:t>JavaScript</a:t>
            </a:r>
            <a:r>
              <a:rPr lang="pt-BR" sz="3600" dirty="0" smtClean="0">
                <a:solidFill>
                  <a:schemeClr val="tx1"/>
                </a:solidFill>
              </a:rPr>
              <a:t> e bibliotecas como </a:t>
            </a:r>
            <a:r>
              <a:rPr lang="pt-BR" sz="3600" i="1" dirty="0" smtClean="0">
                <a:solidFill>
                  <a:schemeClr val="tx1"/>
                </a:solidFill>
              </a:rPr>
              <a:t>React.js</a:t>
            </a:r>
            <a:r>
              <a:rPr lang="pt-BR" sz="3600" dirty="0" smtClean="0">
                <a:solidFill>
                  <a:schemeClr val="tx1"/>
                </a:solidFill>
              </a:rPr>
              <a:t> e </a:t>
            </a:r>
            <a:r>
              <a:rPr lang="pt-BR" sz="3600" i="1" dirty="0" smtClean="0">
                <a:solidFill>
                  <a:schemeClr val="tx1"/>
                </a:solidFill>
              </a:rPr>
              <a:t>Electron.js</a:t>
            </a:r>
            <a:r>
              <a:rPr lang="pt-BR" sz="3600" dirty="0" smtClean="0">
                <a:solidFill>
                  <a:schemeClr val="tx1"/>
                </a:solidFill>
              </a:rPr>
              <a:t>, juntamente do </a:t>
            </a:r>
            <a:r>
              <a:rPr lang="pt-BR" sz="3600" i="1" dirty="0" smtClean="0">
                <a:solidFill>
                  <a:schemeClr val="tx1"/>
                </a:solidFill>
              </a:rPr>
              <a:t>software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i="1" dirty="0" err="1" smtClean="0">
                <a:solidFill>
                  <a:schemeClr val="tx1"/>
                </a:solidFill>
              </a:rPr>
              <a:t>PowerBI</a:t>
            </a:r>
            <a:r>
              <a:rPr lang="pt-BR" sz="3600" dirty="0" smtClean="0">
                <a:solidFill>
                  <a:schemeClr val="tx1"/>
                </a:solidFill>
              </a:rPr>
              <a:t> para trabalhar na visualização com </a:t>
            </a:r>
            <a:r>
              <a:rPr lang="pt-BR" sz="3600" i="1" dirty="0" err="1" smtClean="0">
                <a:solidFill>
                  <a:schemeClr val="tx1"/>
                </a:solidFill>
              </a:rPr>
              <a:t>dashboards</a:t>
            </a:r>
            <a:r>
              <a:rPr lang="pt-BR" sz="3600" dirty="0" smtClean="0">
                <a:solidFill>
                  <a:schemeClr val="tx1"/>
                </a:solidFill>
              </a:rPr>
              <a:t>. Os dados retirados do site da B3 serão armazenados por meio do SGBD </a:t>
            </a:r>
            <a:r>
              <a:rPr lang="pt-BR" sz="3600" i="1" dirty="0" err="1" smtClean="0">
                <a:solidFill>
                  <a:schemeClr val="tx1"/>
                </a:solidFill>
              </a:rPr>
              <a:t>MongoDB</a:t>
            </a:r>
            <a:r>
              <a:rPr lang="pt-BR" sz="3600" dirty="0" smtClean="0">
                <a:solidFill>
                  <a:schemeClr val="tx1"/>
                </a:solidFill>
              </a:rPr>
              <a:t>. Por trás da visualização é onde trabalhará a estatística sobre os dados temporais, a inteligência artificial, </a:t>
            </a:r>
            <a:r>
              <a:rPr lang="pt-BR" sz="3600" i="1" dirty="0" err="1" smtClean="0">
                <a:solidFill>
                  <a:schemeClr val="tx1"/>
                </a:solidFill>
              </a:rPr>
              <a:t>machine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i="1" dirty="0" err="1" smtClean="0">
                <a:solidFill>
                  <a:schemeClr val="tx1"/>
                </a:solidFill>
              </a:rPr>
              <a:t>learning</a:t>
            </a:r>
            <a:r>
              <a:rPr lang="pt-BR" sz="3600" dirty="0" smtClean="0">
                <a:solidFill>
                  <a:schemeClr val="tx1"/>
                </a:solidFill>
              </a:rPr>
              <a:t> e as redes neurais (conforme demonstrado da imagem 1).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Google Shape;98;p14"/>
          <p:cNvSpPr txBox="1"/>
          <p:nvPr/>
        </p:nvSpPr>
        <p:spPr>
          <a:xfrm>
            <a:off x="2338386" y="34852174"/>
            <a:ext cx="14008101" cy="760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3600"/>
            </a:pPr>
            <a:r>
              <a:rPr lang="pt-BR" sz="3600" dirty="0" smtClean="0">
                <a:solidFill>
                  <a:schemeClr val="dk1"/>
                </a:solidFill>
              </a:rPr>
              <a:t>	Para o armazenamento dos dados recebidos do sistema do mercado financeiro e os dados do perfil do usuário, será utilizado um banco de dados, o SGBD - Sistema de Gerenciamento de Banco de Dados. Será utilizado então o SGBD </a:t>
            </a:r>
            <a:r>
              <a:rPr lang="pt-BR" sz="3600" i="1" dirty="0" err="1" smtClean="0">
                <a:solidFill>
                  <a:schemeClr val="dk1"/>
                </a:solidFill>
              </a:rPr>
              <a:t>MongoDB</a:t>
            </a:r>
            <a:r>
              <a:rPr lang="pt-BR" sz="3600" dirty="0" smtClean="0">
                <a:solidFill>
                  <a:schemeClr val="dk1"/>
                </a:solidFill>
              </a:rPr>
              <a:t>, devido a sua robustez, comparados com outros concorrentes, além de não ser relacional, que diferente dos SGBD relacionais, esse não trabalha com </a:t>
            </a:r>
            <a:r>
              <a:rPr lang="pt-BR" sz="3600" i="1" dirty="0" err="1" smtClean="0">
                <a:solidFill>
                  <a:schemeClr val="dk1"/>
                </a:solidFill>
              </a:rPr>
              <a:t>schemas</a:t>
            </a:r>
            <a:r>
              <a:rPr lang="pt-BR" sz="3600" dirty="0" smtClean="0">
                <a:solidFill>
                  <a:schemeClr val="dk1"/>
                </a:solidFill>
              </a:rPr>
              <a:t>, além de ser capaz de suportar uma carga de dados maior.</a:t>
            </a:r>
          </a:p>
          <a:p>
            <a:pPr lvl="0" algn="just">
              <a:buClr>
                <a:schemeClr val="dk1"/>
              </a:buClr>
              <a:buSzPts val="3600"/>
            </a:pPr>
            <a:r>
              <a:rPr lang="pt-BR" sz="3600" dirty="0" smtClean="0">
                <a:solidFill>
                  <a:schemeClr val="dk1"/>
                </a:solidFill>
              </a:rPr>
              <a:t>	Após a seleção dos dados e definição de onde será fixada a informação, é então caminho aberto para trabalhar com os dados, através do uso da Inteligência Artificial, que segundo Winston, é o estudo de conceitos que permitem aos computadores serem inteligentes" .</a:t>
            </a:r>
          </a:p>
          <a:p>
            <a:pPr lvl="0" algn="just">
              <a:buClr>
                <a:schemeClr val="dk1"/>
              </a:buClr>
              <a:buSzPts val="3600"/>
            </a:pPr>
            <a:r>
              <a:rPr lang="pt-BR" sz="3600" dirty="0" smtClean="0">
                <a:solidFill>
                  <a:schemeClr val="dk1"/>
                </a:solidFill>
              </a:rPr>
              <a:t>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orda">
  <a:themeElements>
    <a:clrScheme name="Borda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331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Garamond</vt:lpstr>
      <vt:lpstr>Verdana</vt:lpstr>
      <vt:lpstr>1_Borda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Marcos Duarte</cp:lastModifiedBy>
  <cp:revision>32</cp:revision>
  <dcterms:modified xsi:type="dcterms:W3CDTF">2018-12-03T00:44:39Z</dcterms:modified>
</cp:coreProperties>
</file>